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16" r:id="rId1"/>
  </p:sldMasterIdLst>
  <p:notesMasterIdLst>
    <p:notesMasterId r:id="rId17"/>
  </p:notesMasterIdLst>
  <p:sldIdLst>
    <p:sldId id="276" r:id="rId2"/>
    <p:sldId id="298" r:id="rId3"/>
    <p:sldId id="280" r:id="rId4"/>
    <p:sldId id="300" r:id="rId5"/>
    <p:sldId id="296" r:id="rId6"/>
    <p:sldId id="297" r:id="rId7"/>
    <p:sldId id="299" r:id="rId8"/>
    <p:sldId id="302" r:id="rId9"/>
    <p:sldId id="281" r:id="rId10"/>
    <p:sldId id="293" r:id="rId11"/>
    <p:sldId id="277" r:id="rId12"/>
    <p:sldId id="260" r:id="rId13"/>
    <p:sldId id="261" r:id="rId14"/>
    <p:sldId id="262" r:id="rId15"/>
    <p:sldId id="301" r:id="rId16"/>
  </p:sldIdLst>
  <p:sldSz cx="9144000" cy="6858000" type="screen4x3"/>
  <p:notesSz cx="6951663" cy="100822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FFFFCC"/>
    <a:srgbClr val="0000FF"/>
    <a:srgbClr val="206E16"/>
    <a:srgbClr val="A9A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139" autoAdjust="0"/>
    <p:restoredTop sz="94660"/>
  </p:normalViewPr>
  <p:slideViewPr>
    <p:cSldViewPr>
      <p:cViewPr>
        <p:scale>
          <a:sx n="90" d="100"/>
          <a:sy n="90" d="100"/>
        </p:scale>
        <p:origin x="-168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2387" cy="504111"/>
          </a:xfrm>
          <a:prstGeom prst="rect">
            <a:avLst/>
          </a:prstGeom>
        </p:spPr>
        <p:txBody>
          <a:bodyPr vert="horz" lIns="97329" tIns="48664" rIns="97329" bIns="4866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668" y="1"/>
            <a:ext cx="3012387" cy="504111"/>
          </a:xfrm>
          <a:prstGeom prst="rect">
            <a:avLst/>
          </a:prstGeom>
        </p:spPr>
        <p:txBody>
          <a:bodyPr vert="horz" lIns="97329" tIns="48664" rIns="97329" bIns="48664" rtlCol="0"/>
          <a:lstStyle>
            <a:lvl1pPr algn="r">
              <a:defRPr sz="1300"/>
            </a:lvl1pPr>
          </a:lstStyle>
          <a:p>
            <a:fld id="{C657EB19-2A93-4E63-820C-42362219BA84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755650"/>
            <a:ext cx="5040313" cy="3781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29" tIns="48664" rIns="97329" bIns="4866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167" y="4789052"/>
            <a:ext cx="5561330" cy="4536996"/>
          </a:xfrm>
          <a:prstGeom prst="rect">
            <a:avLst/>
          </a:prstGeom>
        </p:spPr>
        <p:txBody>
          <a:bodyPr vert="horz" lIns="97329" tIns="48664" rIns="97329" bIns="486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76353"/>
            <a:ext cx="3012387" cy="504111"/>
          </a:xfrm>
          <a:prstGeom prst="rect">
            <a:avLst/>
          </a:prstGeom>
        </p:spPr>
        <p:txBody>
          <a:bodyPr vert="horz" lIns="97329" tIns="48664" rIns="97329" bIns="4866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668" y="9576353"/>
            <a:ext cx="3012387" cy="504111"/>
          </a:xfrm>
          <a:prstGeom prst="rect">
            <a:avLst/>
          </a:prstGeom>
        </p:spPr>
        <p:txBody>
          <a:bodyPr vert="horz" lIns="97329" tIns="48664" rIns="97329" bIns="48664" rtlCol="0" anchor="b"/>
          <a:lstStyle>
            <a:lvl1pPr algn="r">
              <a:defRPr sz="1300"/>
            </a:lvl1pPr>
          </a:lstStyle>
          <a:p>
            <a:fld id="{C08C45B5-A672-428C-A487-3A652D8A8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7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1A35-8F24-4778-B427-813C033D680B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DEA-6D1A-4B7B-A832-0A8FF2963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1A35-8F24-4778-B427-813C033D680B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DEA-6D1A-4B7B-A832-0A8FF2963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1A35-8F24-4778-B427-813C033D680B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DEA-6D1A-4B7B-A832-0A8FF2963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1A35-8F24-4778-B427-813C033D680B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DEA-6D1A-4B7B-A832-0A8FF2963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1A35-8F24-4778-B427-813C033D680B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DEA-6D1A-4B7B-A832-0A8FF2963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1A35-8F24-4778-B427-813C033D680B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DEA-6D1A-4B7B-A832-0A8FF2963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1A35-8F24-4778-B427-813C033D680B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DEA-6D1A-4B7B-A832-0A8FF2963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1A35-8F24-4778-B427-813C033D680B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DEA-6D1A-4B7B-A832-0A8FF2963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1A35-8F24-4778-B427-813C033D680B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DEA-6D1A-4B7B-A832-0A8FF2963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1A35-8F24-4778-B427-813C033D680B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DEA-6D1A-4B7B-A832-0A8FF2963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1A35-8F24-4778-B427-813C033D680B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DEA-6D1A-4B7B-A832-0A8FF2963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7141A35-8F24-4778-B427-813C033D680B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B17DEA-6D1A-4B7B-A832-0A8FF2963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eurostat/web/products-eurostat-news/-/EDN-20190531-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fctc.who.int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.int/campaigns/world-no-tobacco-day/2022" TargetMode="External"/><Relationship Id="rId5" Type="http://schemas.openxmlformats.org/officeDocument/2006/relationships/hyperlink" Target="https://cdn.who.int/media/docs/default-source/ncds/ncd-surveillance/data-reporting/romania/gats-romania-2018-factsheet.pdf?sfvrsn=2206beb4_1&amp;download=true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books/NBK179276/pdf/Bookshelf_NBK179276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.who.int/iris/handle/10665/34681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ps.who.int/iris/bitstream/handle/10665/65930/WHO_NCD_TFI_99.10.pdf?sequence=1&amp;isAllowed=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obaccotactics.org/wiki/tobacco-farmin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14800"/>
            <a:ext cx="8458200" cy="381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o-RO" altLang="ro-RO" b="1" dirty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Helvetica" panose="020B0604020202020204" pitchFamily="34" charset="0"/>
              </a:rPr>
              <a:t>P</a:t>
            </a:r>
            <a:r>
              <a:rPr lang="en-US" altLang="ro-RO" b="1" dirty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Helvetica" panose="020B0604020202020204" pitchFamily="34" charset="0"/>
              </a:rPr>
              <a:t>ROIECT DE</a:t>
            </a:r>
            <a:r>
              <a:rPr lang="ro-RO" altLang="ro-RO" b="1" dirty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Helvetica" panose="020B0604020202020204" pitchFamily="34" charset="0"/>
              </a:rPr>
              <a:t> </a:t>
            </a:r>
            <a:r>
              <a:rPr lang="en-US" altLang="ro-RO" b="1" dirty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Helvetica" panose="020B0604020202020204" pitchFamily="34" charset="0"/>
              </a:rPr>
              <a:t>INFORMARE</a:t>
            </a:r>
            <a:r>
              <a:rPr lang="ro-RO" altLang="ro-RO" b="1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Helvetica" panose="020B0604020202020204" pitchFamily="34" charset="0"/>
              </a:rPr>
              <a:t> </a:t>
            </a:r>
            <a:r>
              <a:rPr lang="ro-RO" altLang="ro-RO" b="1" smtClean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Helvetica" panose="020B0604020202020204" pitchFamily="34" charset="0"/>
              </a:rPr>
              <a:t>ASUPRA </a:t>
            </a:r>
            <a:r>
              <a:rPr lang="en-US" altLang="ro-RO" b="1" dirty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Helvetica" panose="020B0604020202020204" pitchFamily="34" charset="0"/>
              </a:rPr>
              <a:t>CAMPANIE</a:t>
            </a:r>
            <a:r>
              <a:rPr lang="ro-RO" altLang="ro-RO" b="1" dirty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Helvetica" panose="020B0604020202020204" pitchFamily="34" charset="0"/>
              </a:rPr>
              <a:t>I</a:t>
            </a:r>
            <a:endParaRPr lang="ro-RO" altLang="en-US" dirty="0">
              <a:solidFill>
                <a:srgbClr val="002060"/>
              </a:solidFill>
              <a:latin typeface="Arial Black" pitchFamily="34" charset="0"/>
              <a:ea typeface="Calibri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3276600" y="5334000"/>
            <a:ext cx="2349500" cy="341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6" descr="D:\Descarcari Internet\sigl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712" y="5334000"/>
            <a:ext cx="7708776" cy="11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41871" y="457199"/>
            <a:ext cx="8136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600" b="1" noProof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ZIUA NAŢIONALĂ FĂRĂ TUTUN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89150" y="1066800"/>
            <a:ext cx="472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17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noiembrie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2022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81000" y="2149733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o-RO" sz="28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Ţigările otrăvesc oamenii şi planeta</a:t>
            </a:r>
            <a:r>
              <a:rPr kumimoji="0" lang="ro-RO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o-RO" sz="28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0"/>
            <a:ext cx="84582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o-RO" b="1" noProof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Ziua naţională fără tutun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F74D20A-784F-409F-9560-FE8D8554116D}"/>
              </a:ext>
            </a:extLst>
          </p:cNvPr>
          <p:cNvSpPr txBox="1"/>
          <p:nvPr/>
        </p:nvSpPr>
        <p:spPr>
          <a:xfrm>
            <a:off x="457200" y="5943600"/>
            <a:ext cx="830580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76" indent="-265176" algn="just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o-RO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Eurostat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000" dirty="0">
                <a:latin typeface="Times New Roman" pitchFamily="18" charset="0"/>
                <a:cs typeface="Times New Roman" pitchFamily="18" charset="0"/>
                <a:hlinkClick r:id="rId2"/>
              </a:rPr>
              <a:t>https://ec.europa.eu/eurostat/web/products-eurostat-news/-/EDN-20190531-1</a:t>
            </a:r>
          </a:p>
          <a:p>
            <a:pPr marL="265176" indent="-265176" algn="just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o-RO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Ministerul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Agriculturii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şi Dezvoltării Rurale 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latin typeface="Times New Roman" pitchFamily="18" charset="0"/>
                <a:cs typeface="Times New Roman" pitchFamily="18" charset="0"/>
                <a:hlinkClick r:id="rId2"/>
              </a:rPr>
              <a:t>https://www.madr.ro/culturi-de-camp/plante-tehnice/tutun-si-hamei.html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914401"/>
            <a:ext cx="8077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 algn="just">
              <a:spcBef>
                <a:spcPts val="12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vi-VN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Producția de țigări a UE </a:t>
            </a:r>
            <a:r>
              <a:rPr lang="vi-VN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în 2017 a fost echivalentă cu peste 950 de țigări pe locuitor al UE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[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2]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.</a:t>
            </a:r>
          </a:p>
          <a:p>
            <a:pPr marL="265176" indent="-265176" algn="just">
              <a:spcBef>
                <a:spcPts val="12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o-RO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România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s-a clasat </a:t>
            </a:r>
            <a:r>
              <a:rPr lang="ro-RO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pe locul trei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în ceea ce priveşte </a:t>
            </a:r>
            <a:r>
              <a:rPr lang="ro-RO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producţia de ţigări din UE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, în anul 2017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[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2]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.</a:t>
            </a:r>
          </a:p>
          <a:p>
            <a:pPr marL="265176" indent="-265176" algn="just">
              <a:spcBef>
                <a:spcPts val="12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Producţia 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de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ţigări din </a:t>
            </a:r>
            <a:r>
              <a:rPr lang="ro-RO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Germania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(</a:t>
            </a:r>
            <a:r>
              <a:rPr lang="vi-VN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150 de miliarde de țigări produse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,</a:t>
            </a:r>
            <a:r>
              <a:rPr lang="vi-VN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31% din producția UE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) urmată de </a:t>
            </a:r>
            <a:r>
              <a:rPr lang="ro-RO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Polonia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(114 miliarde de țigări produse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,</a:t>
            </a:r>
            <a:r>
              <a:rPr lang="vi-VN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23% din 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producţia</a:t>
            </a:r>
            <a:r>
              <a:rPr lang="vi-VN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UE)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şi </a:t>
            </a:r>
            <a:r>
              <a:rPr lang="ro-RO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România </a:t>
            </a:r>
            <a:r>
              <a:rPr lang="vi-VN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(70 miliarde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de ţigări produse</a:t>
            </a:r>
            <a:r>
              <a:rPr lang="vi-VN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,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14%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din totalul UE</a:t>
            </a:r>
            <a:r>
              <a:rPr lang="vi-VN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)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 reprezentat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, în anul 2017,</a:t>
            </a:r>
            <a:r>
              <a:rPr lang="vi-VN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mai mult de </a:t>
            </a:r>
            <a:r>
              <a:rPr lang="vi-VN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două treimi din producția totală de țigări în UE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[1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]</a:t>
            </a:r>
            <a:r>
              <a:rPr lang="vi-VN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.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Au fost urmate de Grecia și Portugalia (ambele producând 25 de miliarde de țigări, 5% din totalul UE) și Bulgaria (20 de miliarde, 4%).</a:t>
            </a:r>
            <a:endParaRPr lang="en-US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265176" indent="-265176" algn="just">
              <a:spcBef>
                <a:spcPts val="12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În </a:t>
            </a:r>
            <a:r>
              <a:rPr lang="ro-RO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România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o-RO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evoluţia suprafeţelor cultivate cu tutun şi a producţiei 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acestuia a fost 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fluctuantă 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în perioada 2015-2020, conform 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Date INS - Tempo online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după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Ministerul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Agriculturii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şi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D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ezvolt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ă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rii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– 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[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13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])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Cea mai extinsă suprafaţă cultivată cu tutun (926 ha) 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respectiv cea 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mai mare producţie de tutun (1656 tone) 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au 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fost 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în 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anul 2016. Cea mai restrânsă suprafaţă cultivată cu tutun (745 ha) 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respectiv și 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cea mai mică producţie de tutun (1079 tone) 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au 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fost  în anul 2015.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45720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PRODUCŢIA DE TUTUN ÎN ROMÂNIA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Î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CONTEXT </a:t>
            </a:r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EUROPEAN</a:t>
            </a:r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C:\Users\Asus\Desktop\oameni-multi1.jpg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 bwMode="auto">
          <a:xfrm>
            <a:off x="3352800" y="2895600"/>
            <a:ext cx="2286000" cy="1517904"/>
          </a:xfrm>
          <a:prstGeom prst="rect">
            <a:avLst/>
          </a:prstGeom>
          <a:noFill/>
        </p:spPr>
      </p:pic>
      <p:pic>
        <p:nvPicPr>
          <p:cNvPr id="18" name="Picture 2" descr="Renuntarea la fumat. PASUL 3: STOP | Reginamaria.ro">
            <a:extLst>
              <a:ext uri="{FF2B5EF4-FFF2-40B4-BE49-F238E27FC236}">
                <a16:creationId xmlns:a16="http://schemas.microsoft.com/office/drawing/2014/main" xmlns="" id="{83FB7523-7467-92E0-0F3E-7DE40A691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598442"/>
            <a:ext cx="2171700" cy="164522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0"/>
            <a:ext cx="85344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o-RO" sz="2400" b="1" noProof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Ziua naţională fără tutun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558106"/>
            <a:ext cx="415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ro-RO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TEMA CAMPANIEI</a:t>
            </a: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066692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/>
            </a:r>
            <a:br>
              <a:rPr lang="en-US" sz="2400" dirty="0"/>
            </a:br>
            <a:r>
              <a:rPr lang="ro-RO" sz="24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«Țigările otrăvesc oamenii și planeta»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o-RO" sz="24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o-RO" sz="2400" dirty="0">
              <a:solidFill>
                <a:srgbClr val="FF99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862D78-32A2-441C-63C9-209DCA6A3408}"/>
              </a:ext>
            </a:extLst>
          </p:cNvPr>
          <p:cNvSpPr txBox="1"/>
          <p:nvPr/>
        </p:nvSpPr>
        <p:spPr>
          <a:xfrm>
            <a:off x="2399199" y="220980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ro-RO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GRUPU</a:t>
            </a:r>
            <a:r>
              <a:rPr lang="en-US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RILE</a:t>
            </a:r>
            <a:r>
              <a:rPr lang="ro-RO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ŢINTĂ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78B5C68-F388-A0AE-E3B2-1087C9F6F223}"/>
              </a:ext>
            </a:extLst>
          </p:cNvPr>
          <p:cNvSpPr txBox="1"/>
          <p:nvPr/>
        </p:nvSpPr>
        <p:spPr>
          <a:xfrm>
            <a:off x="1524000" y="3505200"/>
            <a:ext cx="6934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/>
            <a:r>
              <a:rPr lang="ro-RO" sz="1800" b="1" dirty="0">
                <a:solidFill>
                  <a:schemeClr val="accent1"/>
                </a:solidFill>
                <a:latin typeface="Arial Black" pitchFamily="34" charset="0"/>
              </a:rPr>
              <a:t>Populaţia generală (inclusiv copiii şi adolescenţii)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7B21A61-3D79-51CB-8228-D7D42D4FEA2F}"/>
              </a:ext>
            </a:extLst>
          </p:cNvPr>
          <p:cNvSpPr txBox="1"/>
          <p:nvPr/>
        </p:nvSpPr>
        <p:spPr>
          <a:xfrm>
            <a:off x="1676400" y="4419600"/>
            <a:ext cx="5943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SLOGANUL</a:t>
            </a:r>
            <a:r>
              <a:rPr lang="ro-RO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CAMPANIEI</a:t>
            </a: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B8EE14B-C702-7707-3412-25D2DCECD4DE}"/>
              </a:ext>
            </a:extLst>
          </p:cNvPr>
          <p:cNvSpPr txBox="1"/>
          <p:nvPr/>
        </p:nvSpPr>
        <p:spPr>
          <a:xfrm>
            <a:off x="1219200" y="5181600"/>
            <a:ext cx="4512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Renunțați </a:t>
            </a:r>
            <a:r>
              <a:rPr lang="ro-RO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la fumat pentru sănătatea voastră și a planetei!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0" y="762000"/>
            <a:ext cx="4755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ro-RO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SCOPUL</a:t>
            </a:r>
            <a:r>
              <a:rPr lang="en-US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CAMPANIEI</a:t>
            </a:r>
            <a:endParaRPr lang="ro-RO" sz="32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0"/>
            <a:ext cx="85344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o-RO" sz="2400" b="1" noProof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Ziua naţională fără tutun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524000"/>
            <a:ext cx="8153400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o-RO" sz="2400" dirty="0"/>
              <a:t>Informarea populaţiei despre impactul nociv al </a:t>
            </a:r>
            <a:r>
              <a:rPr lang="ro-RO" sz="2400" dirty="0" smtClean="0"/>
              <a:t>tutunului </a:t>
            </a:r>
            <a:r>
              <a:rPr lang="ro-RO" sz="2400" dirty="0"/>
              <a:t>asupra sănătăţii oamenilor şi mediului înconjurător, în vederea creşterii motivaţiei de a renunţa la consumul oricărui produs care conţine tutun.    </a:t>
            </a:r>
            <a:endParaRPr lang="en-US" sz="2400" dirty="0"/>
          </a:p>
          <a:p>
            <a:pPr algn="just"/>
            <a:endParaRPr lang="ro-RO" sz="2400" dirty="0">
              <a:latin typeface="Calibri" pitchFamily="34" charset="0"/>
            </a:endParaRPr>
          </a:p>
        </p:txBody>
      </p:sp>
      <p:pic>
        <p:nvPicPr>
          <p:cNvPr id="4098" name="Picture 2" descr="Fumatul, dusmanul tau si al mediulu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456" y="3962400"/>
            <a:ext cx="2609394" cy="174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0" y="381000"/>
            <a:ext cx="6858000" cy="612648"/>
          </a:xfrm>
        </p:spPr>
        <p:txBody>
          <a:bodyPr/>
          <a:lstStyle/>
          <a:p>
            <a:pPr algn="ctr">
              <a:buClr>
                <a:schemeClr val="tx1"/>
              </a:buClr>
              <a:buNone/>
            </a:pPr>
            <a:r>
              <a:rPr lang="en-US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OBIECTIVE</a:t>
            </a:r>
            <a:r>
              <a:rPr lang="ro-RO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 CAMPANIEI</a:t>
            </a:r>
            <a:r>
              <a:rPr lang="en-US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o-RO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0"/>
            <a:ext cx="85344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o-RO" sz="2400" b="1" noProof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Ziua naţională fără tutun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914400"/>
            <a:ext cx="82296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o-RO" b="1" dirty="0">
                <a:latin typeface="Calibri" pitchFamily="34" charset="0"/>
                <a:cs typeface="Times New Roman" pitchFamily="18" charset="0"/>
              </a:rPr>
              <a:t>Creşterea numărului de persoane informate cu privire la</a:t>
            </a:r>
            <a:r>
              <a:rPr lang="en-US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b="1" dirty="0">
                <a:latin typeface="Calibri" pitchFamily="34" charset="0"/>
                <a:cs typeface="Times New Roman" pitchFamily="18" charset="0"/>
              </a:rPr>
              <a:t>impactul nociv al întregului ciclu de viaţă a tutunului, de la cultivare, producție, transport şi utilizare la eliminarea deşeurilor rezultate, asupra sănătăţii oamenilor şi mediului înconjurător.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1981200"/>
            <a:ext cx="82296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o-RO" b="1" dirty="0">
                <a:latin typeface="Calibri" pitchFamily="34" charset="0"/>
                <a:cs typeface="Times New Roman" pitchFamily="18" charset="0"/>
              </a:rPr>
              <a:t>Creşterea nivelului de conştientizare în rândul populaţiei cu privire la riscurile pentru sănătate şi mediu a consumului de tutun sub orice formă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o-RO" b="1" dirty="0">
                <a:latin typeface="Calibri" pitchFamily="34" charset="0"/>
                <a:cs typeface="Times New Roman" pitchFamily="18" charset="0"/>
              </a:rPr>
              <a:t>(pentru fumat, tutun fără fum și produse cu tutun încălzit</a:t>
            </a:r>
            <a:r>
              <a:rPr lang="ro-RO" b="1" dirty="0" smtClean="0">
                <a:latin typeface="Calibri" pitchFamily="34" charset="0"/>
                <a:cs typeface="Times New Roman" pitchFamily="18" charset="0"/>
              </a:rPr>
              <a:t>).</a:t>
            </a:r>
            <a:endParaRPr lang="en-US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4267200"/>
            <a:ext cx="8305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o-RO" b="1" dirty="0">
                <a:latin typeface="Calibri" pitchFamily="34" charset="0"/>
                <a:cs typeface="Times New Roman" pitchFamily="18" charset="0"/>
              </a:rPr>
              <a:t>Creşterea nivelului de conştientizare în rândul populaţiei cu privire la riscurile pentru sănătate şi mediu a întregului proces de producere a tutunului.</a:t>
            </a:r>
            <a:endParaRPr lang="en-US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105400"/>
            <a:ext cx="8229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o-RO" b="1" dirty="0">
                <a:latin typeface="Calibri" pitchFamily="34" charset="0"/>
                <a:cs typeface="Times New Roman" pitchFamily="18" charset="0"/>
              </a:rPr>
              <a:t>Creşterea motivaţiei persoanelor care consumă tutun sub orice </a:t>
            </a:r>
            <a:r>
              <a:rPr lang="ro-RO" b="1" dirty="0" smtClean="0">
                <a:latin typeface="Calibri" pitchFamily="34" charset="0"/>
                <a:cs typeface="Times New Roman" pitchFamily="18" charset="0"/>
              </a:rPr>
              <a:t>formă </a:t>
            </a:r>
            <a:r>
              <a:rPr lang="ro-RO" b="1" dirty="0">
                <a:latin typeface="Calibri" pitchFamily="34" charset="0"/>
                <a:cs typeface="Times New Roman" pitchFamily="18" charset="0"/>
              </a:rPr>
              <a:t>de a renunţa </a:t>
            </a:r>
            <a:r>
              <a:rPr lang="ro-RO" b="1" dirty="0" smtClean="0">
                <a:latin typeface="Calibri" pitchFamily="34" charset="0"/>
                <a:cs typeface="Times New Roman" pitchFamily="18" charset="0"/>
              </a:rPr>
              <a:t>să </a:t>
            </a:r>
            <a:r>
              <a:rPr lang="ro-RO" b="1" dirty="0">
                <a:latin typeface="Calibri" pitchFamily="34" charset="0"/>
                <a:cs typeface="Times New Roman" pitchFamily="18" charset="0"/>
              </a:rPr>
              <a:t>mai consume.</a:t>
            </a:r>
            <a:endParaRPr lang="en-US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3124200"/>
            <a:ext cx="82296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o-RO" b="1" dirty="0">
                <a:latin typeface="Calibri" pitchFamily="34" charset="0"/>
                <a:cs typeface="Times New Roman" pitchFamily="18" charset="0"/>
              </a:rPr>
              <a:t>Creşterea nivelului de conştientizare în rândul populaţiei cu privire la prezenţa riscului expunerii altor persoane (expunere pasivă) la inhalarea fumului sau vaporilor de tutun şi/sau a altor compuși nocivi.</a:t>
            </a:r>
            <a:endParaRPr lang="en-US" b="1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85800"/>
          </a:xfrm>
        </p:spPr>
        <p:txBody>
          <a:bodyPr>
            <a:normAutofit fontScale="85000" lnSpcReduction="10000"/>
          </a:bodyPr>
          <a:lstStyle/>
          <a:p>
            <a:pPr>
              <a:buNone/>
              <a:defRPr/>
            </a:pPr>
            <a:r>
              <a:rPr lang="en-US" sz="33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PERIOADA DE DERULARE A CAMPANIEI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0"/>
            <a:ext cx="85344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o-RO" sz="2400" b="1" noProof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Ziua naţională fără tutun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1981200"/>
            <a:ext cx="43434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400" dirty="0">
                <a:latin typeface="Arial Black" pitchFamily="34" charset="0"/>
              </a:rPr>
              <a:t>NOIEMBRIE </a:t>
            </a:r>
          </a:p>
          <a:p>
            <a:pPr algn="ctr"/>
            <a:r>
              <a:rPr lang="ro-RO" sz="2400" dirty="0">
                <a:latin typeface="Arial Black" pitchFamily="34" charset="0"/>
              </a:rPr>
              <a:t> 202</a:t>
            </a:r>
            <a:r>
              <a:rPr lang="en-US" sz="2400" dirty="0">
                <a:latin typeface="Arial Black" pitchFamily="34" charset="0"/>
              </a:rPr>
              <a:t>2</a:t>
            </a:r>
          </a:p>
        </p:txBody>
      </p:sp>
      <p:sp>
        <p:nvSpPr>
          <p:cNvPr id="12294" name="AutoShape 6" descr="Renuntarea la fumat duce la cresterea in greu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AutoShape 8" descr="Renuntarea la fumat duce la cresterea in greu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8" name="AutoShape 10" descr="Renuntarea la fumat duce la cresterea in greu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00" name="Picture 12" descr="8 paşi pentru a renunţa la fum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971800"/>
            <a:ext cx="219456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CA0090-BAF5-5D8D-7569-7785F999C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57200"/>
            <a:ext cx="8641080" cy="1069848"/>
          </a:xfrm>
        </p:spPr>
        <p:txBody>
          <a:bodyPr>
            <a:normAutofit/>
          </a:bodyPr>
          <a:lstStyle/>
          <a:p>
            <a:pPr algn="ctr">
              <a:buClr>
                <a:schemeClr val="tx1"/>
              </a:buClr>
              <a:buNone/>
            </a:pPr>
            <a:r>
              <a:rPr lang="ro-RO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</a:t>
            </a:r>
            <a:r>
              <a:rPr lang="ro-RO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ateriale </a:t>
            </a:r>
            <a:r>
              <a:rPr lang="ro-RO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suport utilizate în campanie</a:t>
            </a:r>
            <a:endParaRPr lang="en-US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 descr="C:\Users\Asus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1665472"/>
            <a:ext cx="2472320" cy="3439928"/>
          </a:xfrm>
          <a:prstGeom prst="rect">
            <a:avLst/>
          </a:prstGeom>
          <a:noFill/>
        </p:spPr>
      </p:pic>
      <p:pic>
        <p:nvPicPr>
          <p:cNvPr id="1027" name="Picture 3" descr="C:\Users\Asus\Desktop\Capture.PNG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65472"/>
            <a:ext cx="2408410" cy="3439927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1665472"/>
            <a:ext cx="2635886" cy="343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53112" y="5181600"/>
            <a:ext cx="275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800" dirty="0">
                <a:hlinkClick r:id="rId5"/>
              </a:rPr>
              <a:t>https://</a:t>
            </a:r>
            <a:r>
              <a:rPr lang="ro-RO" sz="800" dirty="0" smtClean="0">
                <a:hlinkClick r:id="rId5"/>
              </a:rPr>
              <a:t>cdn.who.int/media/docs/default-source/ncds/ncd-surveillance/data-reporting/romania/gats-romania-2018-factsheet.pdf?sfvrsn=2206beb4_1&amp;download=true</a:t>
            </a:r>
            <a:r>
              <a:rPr lang="ro-RO" sz="800" dirty="0" smtClean="0"/>
              <a:t> </a:t>
            </a:r>
            <a:endParaRPr lang="ro-RO" sz="800" dirty="0"/>
          </a:p>
        </p:txBody>
      </p:sp>
      <p:sp>
        <p:nvSpPr>
          <p:cNvPr id="5" name="Rectangle 4"/>
          <p:cNvSpPr/>
          <p:nvPr/>
        </p:nvSpPr>
        <p:spPr>
          <a:xfrm>
            <a:off x="542925" y="5181600"/>
            <a:ext cx="247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800" dirty="0">
                <a:hlinkClick r:id="rId6"/>
              </a:rPr>
              <a:t>https://</a:t>
            </a:r>
            <a:r>
              <a:rPr lang="ro-RO" sz="800" dirty="0" smtClean="0">
                <a:hlinkClick r:id="rId6"/>
              </a:rPr>
              <a:t>www.who.int/campaigns/world-no-tobacco-day/2022</a:t>
            </a:r>
            <a:r>
              <a:rPr lang="ro-RO" sz="800" dirty="0" smtClean="0"/>
              <a:t> </a:t>
            </a:r>
            <a:endParaRPr lang="ro-RO" sz="800" dirty="0"/>
          </a:p>
        </p:txBody>
      </p:sp>
      <p:sp>
        <p:nvSpPr>
          <p:cNvPr id="6" name="Rectangle 5"/>
          <p:cNvSpPr/>
          <p:nvPr/>
        </p:nvSpPr>
        <p:spPr>
          <a:xfrm>
            <a:off x="3130377" y="5335488"/>
            <a:ext cx="12731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800" dirty="0">
                <a:hlinkClick r:id="rId7"/>
              </a:rPr>
              <a:t>https://fctc.who.int</a:t>
            </a:r>
            <a:r>
              <a:rPr lang="ro-RO" sz="800" dirty="0" smtClean="0">
                <a:hlinkClick r:id="rId7"/>
              </a:rPr>
              <a:t>/</a:t>
            </a:r>
            <a:r>
              <a:rPr lang="ro-RO" sz="800" dirty="0" smtClean="0"/>
              <a:t> </a:t>
            </a:r>
            <a:endParaRPr lang="ro-RO" sz="800" dirty="0"/>
          </a:p>
        </p:txBody>
      </p:sp>
    </p:spTree>
    <p:extLst>
      <p:ext uri="{BB962C8B-B14F-4D97-AF65-F5344CB8AC3E}">
        <p14:creationId xmlns:p14="http://schemas.microsoft.com/office/powerpoint/2010/main" val="122656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200400"/>
            <a:ext cx="731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Tutunul ucide peste 8 milioane de oameni în fiecare an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şi </a:t>
            </a:r>
            <a:r>
              <a:rPr lang="vi-VN" sz="24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ne distruge mediul, dăunând și mai mult sănătății umane, prin cultivare, producție, distribuție, consum și deșeuri post-consum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[1]</a:t>
            </a:r>
            <a:r>
              <a:rPr lang="vi-VN" sz="24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0"/>
            <a:ext cx="84582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o-RO" b="1" noProof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Ziua naţională fără tutun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43600"/>
            <a:ext cx="8077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1. https://www.who.int/campaigns/world-no-tobacco-day/2022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AutoShape 2" descr="Mucurile de ţigară aruncate în mediul înconjurător afectează dezvoltarea  plantelor - Green Re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Mucurile de ţigară aruncate în mediul înconjurător afectează dezvoltarea  plantelor - Green Re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6" descr="31 mai 2017: Tutunul este o amenintare la adresa oricarei persoane - Ziua  Mondiala Fara Fumat | Reginamaria.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762000"/>
            <a:ext cx="2590800" cy="221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09600" y="914400"/>
            <a:ext cx="670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endParaRPr lang="ro-RO" sz="20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Clr>
                <a:schemeClr val="tx1"/>
              </a:buClr>
            </a:pPr>
            <a:endParaRPr lang="en-US" sz="20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3400" y="-5834"/>
            <a:ext cx="84582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o-RO" b="1" noProof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Ziua naţională fără tutun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14400" y="762000"/>
            <a:ext cx="70866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o-RO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Consumul de tutun, indiferent dacă este vorba de tutun de fumat sau fără fum, este asociat cu o povară umană și economică substanțială. 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R="0" lvl="0" indent="0" algn="just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o-RO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Fumatul este asociat cu risc crescut de boli cardiovasculare, boli respiratorii, cancere, diabet, hipertensiune arterială și alte efecte negative asupra sănătății [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ro-RO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]. 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R="0" lvl="0" indent="0" algn="just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o-RO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Cheltuielile de îngrijiri de sănătate care pot fi atribuite fumatului s-au ridicat la 422 miliarde USD în 2012, sau 5,7% din cheltuielile globale pentru sănătate [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3</a:t>
            </a:r>
            <a:r>
              <a:rPr lang="ro-RO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]. 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04800" y="5905872"/>
            <a:ext cx="8305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Aft>
                <a:spcPct val="0"/>
              </a:spcAft>
            </a:pPr>
            <a:r>
              <a:rPr lang="en-US" sz="1000" dirty="0" smtClean="0">
                <a:solidFill>
                  <a:srgbClr val="2021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The Health Consequences of Smoking </a:t>
            </a:r>
            <a:r>
              <a:rPr lang="en-US" sz="1000" dirty="0" smtClean="0"/>
              <a:t>— </a:t>
            </a:r>
            <a:r>
              <a:rPr lang="en-US" sz="1000" dirty="0" smtClean="0">
                <a:solidFill>
                  <a:srgbClr val="2021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 Years of  </a:t>
            </a:r>
            <a:r>
              <a:rPr lang="en-US" sz="1000" dirty="0" err="1" smtClean="0">
                <a:solidFill>
                  <a:srgbClr val="2021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Progres</a:t>
            </a:r>
            <a:r>
              <a:rPr lang="en-US" sz="1000" dirty="0" smtClean="0">
                <a:solidFill>
                  <a:srgbClr val="2021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A Report of the Surgeon General              </a:t>
            </a:r>
          </a:p>
          <a:p>
            <a:pPr lvl="0" algn="just" fontAlgn="base">
              <a:spcAft>
                <a:spcPct val="0"/>
              </a:spcAft>
            </a:pPr>
            <a:r>
              <a:rPr lang="en-US" sz="1000" dirty="0" smtClean="0">
                <a:solidFill>
                  <a:srgbClr val="2021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https://www.ncbi.nlm.nih.gov/books/NBK179276/pdf/Bookshelf_NBK179276.pdf</a:t>
            </a:r>
            <a:endParaRPr lang="en-US" sz="1000" dirty="0" smtClean="0">
              <a:solidFill>
                <a:srgbClr val="202124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rgbClr val="2021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lang="ro-RO" sz="1000" dirty="0" smtClean="0">
                <a:solidFill>
                  <a:srgbClr val="2021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Goodchild M, Nargis N, Tursan d’Espaignet E. Global economic cost of smoking-attributable diseases.</a:t>
            </a:r>
            <a:r>
              <a:rPr lang="en-US" sz="1000" dirty="0" smtClean="0">
                <a:solidFill>
                  <a:srgbClr val="2021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o-RO" sz="1000" dirty="0" smtClean="0">
                <a:solidFill>
                  <a:srgbClr val="2021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Tob Control. 2018;27(1):58–64.</a:t>
            </a:r>
            <a:endParaRPr lang="ro-RO" sz="1000" dirty="0">
              <a:solidFill>
                <a:srgbClr val="202124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5B5B8E-301E-463A-312B-05582AF17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19200"/>
            <a:ext cx="8183880" cy="4187952"/>
          </a:xfrm>
        </p:spPr>
        <p:txBody>
          <a:bodyPr>
            <a:normAutofit fontScale="85000" lnSpcReduction="20000"/>
          </a:bodyPr>
          <a:lstStyle/>
          <a:p>
            <a:pPr marL="0" algn="just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o-RO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Prin Hotărârea 1270/2002 a Guvernului României, cea de</a:t>
            </a:r>
            <a:r>
              <a:rPr lang="ro-RO" sz="22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-a 3-a zi de joi a lunii noiembrie </a:t>
            </a:r>
            <a:r>
              <a:rPr lang="ro-RO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 fost declarată “Ziua Naţională fără Tutun”, în temeiul art. 107 alin. (2) din Constituţie şi al art. 8 din Legea nr. 349/2002 pentru prevenirea şi combatarea efectelor consumului produselor din tutun. </a:t>
            </a:r>
            <a:endParaRPr lang="en-US" sz="22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0" algn="just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o-RO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Anul acesta “ZIUA NAŢIONALĂ FĂRĂ TUTUN”</a:t>
            </a:r>
            <a:r>
              <a:rPr lang="en-US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va fi celebrată în data de </a:t>
            </a:r>
            <a:r>
              <a:rPr lang="ro-RO" sz="22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17 noiembrie 2022</a:t>
            </a:r>
            <a:r>
              <a:rPr lang="ro-RO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en-US" sz="22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0" algn="just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o-RO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Campania reprezintă o oportunitate pentru creșterea gradului de conștientizare în rândul populației privind efectele nocive ale consumului de tutun</a:t>
            </a:r>
            <a:r>
              <a:rPr lang="en-US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şi ale fumatului pasiv, dar şi ale </a:t>
            </a:r>
            <a:r>
              <a:rPr lang="vi-VN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cultiv</a:t>
            </a:r>
            <a:r>
              <a:rPr lang="ro-RO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ării</a:t>
            </a:r>
            <a:r>
              <a:rPr lang="vi-VN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, producție</a:t>
            </a:r>
            <a:r>
              <a:rPr lang="ro-RO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i</a:t>
            </a:r>
            <a:r>
              <a:rPr lang="vi-VN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, distribuție</a:t>
            </a:r>
            <a:r>
              <a:rPr lang="ro-RO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i şi colectării deşeurilor în urma consumului</a:t>
            </a:r>
            <a:r>
              <a:rPr lang="en-US" sz="22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966478-BF9A-A132-10AE-312AEF218161}"/>
              </a:ext>
            </a:extLst>
          </p:cNvPr>
          <p:cNvSpPr txBox="1"/>
          <p:nvPr/>
        </p:nvSpPr>
        <p:spPr>
          <a:xfrm>
            <a:off x="1752600" y="533400"/>
            <a:ext cx="63246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</a:pPr>
            <a:r>
              <a:rPr lang="ro-RO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CELEBRARE “ZIUA NAŢIONALĂ FĂRĂ TUTUN” </a:t>
            </a:r>
            <a:endParaRPr lang="en-US" sz="24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0"/>
            <a:ext cx="84582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o-RO" b="1" noProof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Ziua naţională fără tutun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40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81000" y="621640"/>
            <a:ext cx="8350083" cy="67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Ponderea îmbolnăvirilor şi rate de mortalitate atribuibile fumatului în 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Regiunea </a:t>
            </a: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Europeană OMS </a:t>
            </a:r>
            <a:endParaRPr kumimoji="0" lang="ro-RO" sz="2000" b="1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459674"/>
              </p:ext>
            </p:extLst>
          </p:nvPr>
        </p:nvGraphicFramePr>
        <p:xfrm>
          <a:off x="1371600" y="1254492"/>
          <a:ext cx="6705600" cy="3489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50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49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55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33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48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o-RO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Morbiditate (%)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Mortalitate* (rate)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8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o-RO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Barbaţi 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Femei 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Barbaţi 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Femei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48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Boli cronice netransmisibile </a:t>
                      </a:r>
                      <a:r>
                        <a:rPr lang="ro-RO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(BNT)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o-RO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o-RO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48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Boli cardiovasculare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396,4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253,8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48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Accident vascular cerebral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89,4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67,8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48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Infarct miocardic acut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193,5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107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48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Alte boli cardiovasculare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o-RO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o-RO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48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Boli maligne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41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201,8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11,58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48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Cancer bronhopulmonar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92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62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53,3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15,5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48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Boli respiratorii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63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37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67,5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32,7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48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BPOC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79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54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39,8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16,9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48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Boli transmisibile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16,6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8,5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48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Tuberculoza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5,4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97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TOTA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932,5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553,6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0"/>
            <a:ext cx="84582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o-RO" b="1" noProof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Ziua naţională fără tutun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219200" y="4791739"/>
            <a:ext cx="7086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o-RO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Mortalitate standardizată cu vârsta rate la 100000. </a:t>
            </a:r>
            <a:r>
              <a:rPr kumimoji="0" lang="ro-RO" sz="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Sursa:</a:t>
            </a:r>
            <a:r>
              <a:rPr kumimoji="0" lang="ro-RO" sz="800" b="0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World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Health Organization. Regional Office for Europe. 2019 </a:t>
            </a:r>
            <a:r>
              <a:rPr lang="en-US" sz="800" i="1" dirty="0" smtClean="0"/>
              <a:t>[</a:t>
            </a:r>
            <a:r>
              <a:rPr lang="ro-RO" sz="800" i="1" dirty="0" smtClean="0"/>
              <a:t>4</a:t>
            </a:r>
            <a:r>
              <a:rPr lang="en-US" sz="800" i="1" dirty="0" smtClean="0"/>
              <a:t>])</a:t>
            </a:r>
            <a:endParaRPr kumimoji="0" lang="ro-RO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243" y="5943600"/>
            <a:ext cx="8502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0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World Health Organization. Regional Office for Europe. (‎2019)‎. </a:t>
            </a:r>
            <a:r>
              <a:rPr lang="ro-RO" sz="1000" dirty="0" smtClean="0">
                <a:latin typeface="Times New Roman" pitchFamily="18" charset="0"/>
                <a:cs typeface="Times New Roman" pitchFamily="18" charset="0"/>
              </a:rPr>
              <a:t>Impact of tobacco on health. In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European tobacco use: trends report 2019</a:t>
            </a:r>
            <a:r>
              <a:rPr lang="ro-RO" sz="1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. World Health Organization. Regional Office for Europe</a:t>
            </a:r>
            <a:r>
              <a:rPr lang="ro-RO" sz="1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https://apps.who.int/iris/handle/10665/346817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28600" y="381000"/>
            <a:ext cx="960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 algn="ctr">
              <a:buClr>
                <a:schemeClr val="accent1"/>
              </a:buClr>
              <a:buSzPct val="80000"/>
            </a:pPr>
            <a:r>
              <a:rPr lang="ro-RO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Tutunul dăunează sănătății în mod direct prin utilizare și fumat pasiv</a:t>
            </a:r>
            <a:r>
              <a:rPr lang="en-US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0784" y="5017816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Estimările </a:t>
            </a:r>
            <a:r>
              <a:rPr lang="ro-RO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OMS privind proporţia deceselor atribuibile fumatului, în cazul bolilor prezentate anterior, </a:t>
            </a:r>
            <a:r>
              <a:rPr lang="en-US" sz="1600" b="1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arat</a:t>
            </a:r>
            <a:r>
              <a:rPr lang="ro-RO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ă</a:t>
            </a:r>
            <a:r>
              <a:rPr lang="vi-VN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cât de mult </a:t>
            </a:r>
            <a:r>
              <a:rPr lang="vi-VN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din</a:t>
            </a:r>
            <a:r>
              <a:rPr lang="ro-RO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proporția pentru fiecare boală</a:t>
            </a:r>
            <a:r>
              <a:rPr lang="vi-VN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vi-VN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ar putea fi redusă</a:t>
            </a:r>
            <a:r>
              <a:rPr lang="ro-RO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vi-VN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dacă consumul de tutun </a:t>
            </a:r>
            <a:r>
              <a:rPr lang="ro-RO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ar fi</a:t>
            </a:r>
            <a:r>
              <a:rPr lang="vi-VN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eliminat</a:t>
            </a:r>
            <a:r>
              <a:rPr lang="en-US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[4]</a:t>
            </a:r>
            <a:r>
              <a:rPr lang="vi-VN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.</a:t>
            </a:r>
            <a:r>
              <a:rPr lang="ro-RO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en-US" sz="1600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000" y="5943601"/>
            <a:ext cx="8534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0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Eurostat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ro-RO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000" dirty="0">
                <a:latin typeface="Times New Roman" pitchFamily="18" charset="0"/>
                <a:cs typeface="Times New Roman" pitchFamily="18" charset="0"/>
              </a:rPr>
              <a:t>https://ec.europa.eu/eurostat/databrowser/view/HLTH_EHIS_SK3E__custom_1485589/bookmark/map?lang=en&amp;bookmarkId=0085fd51-e4cc-41ca-818c-4aa94e917bbd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755CB81-D5EA-E017-AF3C-7846FE622F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833" t="20371" r="15000" b="18889"/>
          <a:stretch/>
        </p:blipFill>
        <p:spPr>
          <a:xfrm>
            <a:off x="518160" y="1479996"/>
            <a:ext cx="4765705" cy="21954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17AD624-6902-28FC-D032-68C1E2E761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0833" t="20371" r="15000" b="18889"/>
          <a:stretch/>
        </p:blipFill>
        <p:spPr>
          <a:xfrm>
            <a:off x="541021" y="3620828"/>
            <a:ext cx="4758084" cy="22250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7DC508-75DF-0BF6-A685-93EFEF9EF107}"/>
              </a:ext>
            </a:extLst>
          </p:cNvPr>
          <p:cNvSpPr txBox="1"/>
          <p:nvPr/>
        </p:nvSpPr>
        <p:spPr>
          <a:xfrm>
            <a:off x="609600" y="3810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CONSUMUL DE TUTUN ÎN ROMÂNIA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Î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CONTEXT </a:t>
            </a:r>
            <a:r>
              <a:rPr lang="ro-RO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EUROPEAN</a:t>
            </a:r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[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5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]</a:t>
            </a:r>
            <a:endParaRPr lang="ro-RO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F047D9E-D608-A825-423C-2FB793653F24}"/>
              </a:ext>
            </a:extLst>
          </p:cNvPr>
          <p:cNvSpPr txBox="1"/>
          <p:nvPr/>
        </p:nvSpPr>
        <p:spPr>
          <a:xfrm>
            <a:off x="5486400" y="1600200"/>
            <a:ext cx="3055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o-RO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5,4% dintre români fumează cel puțin 20 de țigări/zi</a:t>
            </a:r>
            <a:endParaRPr lang="en-US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52860D1-2F57-27B8-C284-4D52CE043909}"/>
              </a:ext>
            </a:extLst>
          </p:cNvPr>
          <p:cNvSpPr txBox="1"/>
          <p:nvPr/>
        </p:nvSpPr>
        <p:spPr>
          <a:xfrm>
            <a:off x="5410200" y="3810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o-RO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13,3% dintre români fumează mai puțin de 20 de țigări/zi</a:t>
            </a:r>
            <a:endParaRPr lang="en-US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35635E9-9DB3-2FF7-61E5-51FF68B04AD3}"/>
              </a:ext>
            </a:extLst>
          </p:cNvPr>
          <p:cNvSpPr txBox="1"/>
          <p:nvPr/>
        </p:nvSpPr>
        <p:spPr>
          <a:xfrm>
            <a:off x="381000" y="760936"/>
            <a:ext cx="8305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o-RO" sz="18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România </a:t>
            </a:r>
            <a:r>
              <a:rPr lang="ro-RO" sz="18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(18,7%)</a:t>
            </a:r>
            <a:r>
              <a:rPr lang="ro-RO" sz="1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este situată 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ușor peste media țărilor din</a:t>
            </a:r>
            <a:r>
              <a:rPr lang="ro-RO" sz="18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Uniunea Europeană (18,4%)</a:t>
            </a:r>
            <a:r>
              <a:rPr lang="ro-RO" sz="1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în ceea ce privește proporția celor care fumează zilnic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1000" y="0"/>
            <a:ext cx="84582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o-RO" b="1" noProof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Ziua naţională fără tutun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EFC234-9E54-3D2F-1150-9650D84C8155}"/>
              </a:ext>
            </a:extLst>
          </p:cNvPr>
          <p:cNvSpPr txBox="1"/>
          <p:nvPr/>
        </p:nvSpPr>
        <p:spPr>
          <a:xfrm>
            <a:off x="533400" y="1143000"/>
            <a:ext cx="8001000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76" indent="-265176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30,7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% (5,63 de milioane) 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persoane (40,4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% bărbați și 21,7% femei) au consumat în mod curent tutun sub orice 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formă (fumat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, tutun fără fum și produse cu tutun 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încălzit)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265176" indent="-265176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V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ârsta medie de inițiere a consumului de tutun, între persoanele în vârstă de 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15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-34 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ani, 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care au fost sau sunt fumători curenți zilnic a fost 17,9 ani (17,7 ani  în rândul bărbaților și 18,3 ani în rândul femeilor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).</a:t>
            </a:r>
            <a:endParaRPr lang="en-US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265176" lvl="0" indent="-265176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Mai mult de patru din 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zece persoane au 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fumat 20 sau mai multe țigări pe 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zi.</a:t>
            </a:r>
            <a:endParaRPr lang="en-US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265176" indent="-265176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30,1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% 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au 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auzit de 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produse cu tutun încălzit, 4,3% dintre 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aceştia 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au consumat vreodată produse cu tutun încălzit, iar 1,3% 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erau </a:t>
            </a: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consumatori curenți. </a:t>
            </a:r>
            <a:endParaRPr lang="ro-RO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7929BD-00C9-81EA-583C-80C7A6EA6B46}"/>
              </a:ext>
            </a:extLst>
          </p:cNvPr>
          <p:cNvSpPr txBox="1"/>
          <p:nvPr/>
        </p:nvSpPr>
        <p:spPr>
          <a:xfrm>
            <a:off x="1371600" y="38100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ASPECTE ALE CONSUMULUI DE TUTUN ÎN ROMÂNIA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86740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. GATS (Global Adult Tobacco Survey) Fact Sheet, Romania</a:t>
            </a:r>
            <a:r>
              <a:rPr lang="ro-RO" sz="1000" dirty="0" smtClean="0">
                <a:latin typeface="Times New Roman" pitchFamily="18" charset="0"/>
                <a:cs typeface="Times New Roman" pitchFamily="18" charset="0"/>
              </a:rPr>
              <a:t> 2018</a:t>
            </a:r>
          </a:p>
          <a:p>
            <a:r>
              <a:rPr lang="ro-RO" sz="1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o-RO" sz="1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1000" dirty="0" smtClean="0">
                <a:latin typeface="Times New Roman" pitchFamily="18" charset="0"/>
                <a:cs typeface="Times New Roman" pitchFamily="18" charset="0"/>
              </a:rPr>
              <a:t>Adriana Băban, Diana Tăut, Robert Balazsi &amp; Ingrid Dănilă</a:t>
            </a:r>
            <a:r>
              <a:rPr lang="ro-RO" sz="1000" dirty="0" smtClean="0">
                <a:latin typeface="Times New Roman" pitchFamily="18" charset="0"/>
                <a:cs typeface="Times New Roman" pitchFamily="18" charset="0"/>
              </a:rPr>
              <a:t> (2018) Stare de bine şi sănătate la adolescenţii din România (rezultatele studiului HBSC în România – 2018)  http://psychology.psiedu.ubbcluj.ro/images/_img/studiu_sanatate/raport_hbsc_RO_final_compressed.pdf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0"/>
            <a:ext cx="84582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o-RO" b="1" noProof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Ziua naţională fără tutun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7620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o-RO" b="1" dirty="0" smtClean="0">
                <a:solidFill>
                  <a:srgbClr val="FFFFCC"/>
                </a:solidFill>
              </a:rPr>
              <a:t> </a:t>
            </a:r>
            <a:r>
              <a:rPr lang="ro-RO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Grupa de vârstă 15 ani sau mai mult 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[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6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]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2450" y="4114800"/>
            <a:ext cx="73152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o-RO" b="1" dirty="0" smtClean="0">
                <a:solidFill>
                  <a:srgbClr val="FFFFCC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o-RO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Grupa de vârstă 11-15 ani 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[</a:t>
            </a:r>
            <a:r>
              <a:rPr lang="ro-RO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7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]</a:t>
            </a:r>
            <a:r>
              <a:rPr lang="ro-RO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  <a:p>
            <a:r>
              <a:rPr lang="ro-RO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procentul adolescenţilor care au fumat cel puţin o dată pe parcursul vieţii</a:t>
            </a:r>
            <a:endParaRPr lang="en-US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38150" y="4761131"/>
            <a:ext cx="990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76" indent="-265176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3,4% adolescente şi 8,4% adolescenţi de 11 ani</a:t>
            </a:r>
          </a:p>
          <a:p>
            <a:pPr marL="265176" indent="-265176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15,3% adolescente şi 14,7% adolescenţi de 13</a:t>
            </a:r>
          </a:p>
          <a:p>
            <a:pPr marL="265176" indent="-265176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15,3% adolescente şi 14,7% adolescenţi de 13</a:t>
            </a:r>
            <a:endParaRPr lang="en-US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Efectele fumatului pasiv asupra copiilor în Moldova — Familia.md"/>
          <p:cNvPicPr>
            <a:picLocks noChangeAspect="1" noChangeArrowheads="1"/>
          </p:cNvPicPr>
          <p:nvPr/>
        </p:nvPicPr>
        <p:blipFill>
          <a:blip r:embed="rId2" cstate="print">
            <a:lum bright="55000"/>
          </a:blip>
          <a:srcRect/>
          <a:stretch>
            <a:fillRect/>
          </a:stretch>
        </p:blipFill>
        <p:spPr bwMode="auto">
          <a:xfrm>
            <a:off x="381000" y="457200"/>
            <a:ext cx="8366182" cy="2854569"/>
          </a:xfrm>
          <a:prstGeom prst="rect">
            <a:avLst/>
          </a:prstGeom>
          <a:noFill/>
        </p:spPr>
      </p:pic>
      <p:pic>
        <p:nvPicPr>
          <p:cNvPr id="8194" name="Picture 2" descr="Fumatul pasi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1079" y="4114799"/>
            <a:ext cx="1627696" cy="121920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FC504F-7828-7C9F-F92B-E85562C2588E}"/>
              </a:ext>
            </a:extLst>
          </p:cNvPr>
          <p:cNvSpPr txBox="1"/>
          <p:nvPr/>
        </p:nvSpPr>
        <p:spPr>
          <a:xfrm>
            <a:off x="1981200" y="3810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FUMATUL PASIV</a:t>
            </a:r>
            <a:r>
              <a:rPr lang="en-US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FF708F-70E4-A5DB-A0D3-AA2474AA12F8}"/>
              </a:ext>
            </a:extLst>
          </p:cNvPr>
          <p:cNvSpPr txBox="1"/>
          <p:nvPr/>
        </p:nvSpPr>
        <p:spPr>
          <a:xfrm>
            <a:off x="457200" y="32766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Frecvenţa românilor cu vârsta de cel puţin 15 ani care au raportat că au fost expuşi fumului de ţigară în diferite locuri </a:t>
            </a:r>
            <a:r>
              <a:rPr lang="en-US" dirty="0" smtClean="0">
                <a:solidFill>
                  <a:srgbClr val="FF9900"/>
                </a:solidFill>
                <a:latin typeface="Calibri" pitchFamily="34" charset="0"/>
                <a:cs typeface="Times New Roman" pitchFamily="18" charset="0"/>
              </a:rPr>
              <a:t>[</a:t>
            </a:r>
            <a:r>
              <a:rPr lang="ro-RO" dirty="0" smtClean="0">
                <a:solidFill>
                  <a:srgbClr val="FF9900"/>
                </a:solidFill>
                <a:latin typeface="Calibri" pitchFamily="34" charset="0"/>
                <a:cs typeface="Times New Roman" pitchFamily="18" charset="0"/>
              </a:rPr>
              <a:t>6</a:t>
            </a:r>
            <a:r>
              <a:rPr lang="en-US" dirty="0" smtClean="0">
                <a:solidFill>
                  <a:srgbClr val="FF9900"/>
                </a:solidFill>
                <a:latin typeface="Calibri" pitchFamily="34" charset="0"/>
                <a:cs typeface="Times New Roman" pitchFamily="18" charset="0"/>
              </a:rPr>
              <a:t>] </a:t>
            </a:r>
            <a:endParaRPr lang="ro-RO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0"/>
            <a:ext cx="84582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o-RO" b="1" noProof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Ziua naţională fără tutun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943600"/>
            <a:ext cx="7924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. GATS (Global Adult Tobacco Survey) Fact Sheet, Romania</a:t>
            </a:r>
            <a:r>
              <a:rPr lang="ro-RO" sz="1000" dirty="0" smtClean="0">
                <a:latin typeface="Times New Roman" pitchFamily="18" charset="0"/>
                <a:cs typeface="Times New Roman" pitchFamily="18" charset="0"/>
              </a:rPr>
              <a:t> 2018</a:t>
            </a:r>
          </a:p>
          <a:p>
            <a:r>
              <a:rPr lang="ro-RO" sz="10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International Consultation on Environmental Tobacco Smoke (FTS) and Child Health. WHO/NCD/TFI, 1999, Geneva: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http://apps.who.int/iris/bitstream/handle/10665/65930/WHO_NCD_TFI_99.10.pdf?sequence=1&amp;isAllowed=y</a:t>
            </a:r>
            <a:r>
              <a:rPr lang="ro-RO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853440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 algn="just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o-RO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S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egmentul 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de populație cel mai </a:t>
            </a:r>
            <a:r>
              <a:rPr lang="ro-RO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vulnerabil la expunerea la fumul de tutun 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îl reprezintă </a:t>
            </a:r>
            <a:r>
              <a:rPr lang="ro-RO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copiii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, în special în primii ani de viață, aceștia prezentând riscuri crescute pentru boli ale tractului respirator superior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şi inferior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[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8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]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. </a:t>
            </a:r>
            <a:endParaRPr lang="en-US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265176" indent="-265176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Peste 40 de studii au demonstrat riscuri crescute pentru boala tractului respirator inferior (de exemplu bronșită, bronșiolită, pneumonie); aceste afecțiuni au fost legate în principal de </a:t>
            </a:r>
            <a:r>
              <a:rPr lang="ro-RO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fumatul părinților, fumatul matern 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fiind mai dăunător decât fumatul patern cu o creștere corespunzătoare a riscului de 1,7 ori (IC 95% = 1,6-1,9), respectiv de 1,3 ori (95% IC = 1.2-1.4)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[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8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]</a:t>
            </a:r>
            <a:r>
              <a:rPr lang="ro-RO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en-US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5800" y="3962400"/>
          <a:ext cx="7620000" cy="187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600"/>
                <a:gridCol w="28194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La locul de muncă (10,1%)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Restaurante (7,5%)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Acasă (31,9%)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Școli (12,9%)</a:t>
                      </a: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Spitale (9,55%)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Universități (28,7%)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Baruri/cluburi de noapte (27,5%)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8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Clădiri publice (6,4%)</a:t>
                      </a:r>
                      <a:endParaRPr lang="en-US" sz="1800" kern="1200" dirty="0" smtClean="0">
                        <a:solidFill>
                          <a:srgbClr val="002060"/>
                        </a:solidFill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Transport public (4,2%)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 smtClean="0">
                        <a:solidFill>
                          <a:srgbClr val="002060"/>
                        </a:solidFill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631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Asus\Desktop\cigarette-1533104_640-1.jpg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2286000" y="1752600"/>
            <a:ext cx="4850550" cy="36303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04800" y="0"/>
            <a:ext cx="84582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o-RO" b="1" noProof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Ziua naţională fără tutun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F74D20A-784F-409F-9560-FE8D8554116D}"/>
              </a:ext>
            </a:extLst>
          </p:cNvPr>
          <p:cNvSpPr txBox="1"/>
          <p:nvPr/>
        </p:nvSpPr>
        <p:spPr>
          <a:xfrm>
            <a:off x="457200" y="1524000"/>
            <a:ext cx="8229600" cy="4639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76" indent="-265176" algn="just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o-RO" sz="20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Până la 25% dintre fermierii cultivatori de tutun </a:t>
            </a:r>
            <a:r>
              <a:rPr lang="ro-RO" sz="20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sunt afectați de </a:t>
            </a:r>
            <a:r>
              <a:rPr lang="ro-RO" sz="20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boala tutunului verde </a:t>
            </a:r>
            <a:r>
              <a:rPr lang="ro-RO" sz="20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(intoxicație cu nicotină), o boală cauzată de nicotina absorbită prin piele la manipularea frunzelor de tutun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[9]</a:t>
            </a:r>
            <a:r>
              <a:rPr lang="ro-RO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265176" indent="-265176" algn="just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o-RO" sz="20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Cultivarea tutunului </a:t>
            </a:r>
            <a:r>
              <a:rPr lang="ro-RO" sz="20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necesită un </a:t>
            </a:r>
            <a:r>
              <a:rPr lang="ro-RO" sz="20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consum mare de resurse </a:t>
            </a:r>
            <a:r>
              <a:rPr lang="ro-RO" sz="20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și utilizarea intensivă a pesticidelor și îngrășămintelor, care contribuie la </a:t>
            </a:r>
            <a:r>
              <a:rPr lang="ro-RO" sz="20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degradarea solului</a:t>
            </a:r>
            <a:r>
              <a:rPr lang="ro-RO" sz="20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[</a:t>
            </a:r>
            <a:r>
              <a:rPr lang="ro-RO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1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0]</a:t>
            </a:r>
            <a:r>
              <a:rPr lang="ro-RO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en-US" sz="20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265176" indent="-265176" algn="just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o-RO" sz="20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O singură țigară necesită utilizarea a circa 3,7 litri de </a:t>
            </a:r>
            <a:r>
              <a:rPr lang="ro-RO" sz="20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apă </a:t>
            </a:r>
            <a:r>
              <a:rPr lang="ro-RO" sz="20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pe parcursul ciclului său de producere, de la creștere/cultivare, producție, transport și utilizare, eliminare </a:t>
            </a:r>
            <a:r>
              <a:rPr lang="ro-RO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11</a:t>
            </a:r>
            <a:r>
              <a:rPr lang="ro-RO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).</a:t>
            </a:r>
            <a:endParaRPr lang="en-US" sz="20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265176" indent="-265176" algn="just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P</a:t>
            </a:r>
            <a:r>
              <a:rPr lang="ro-RO" sz="20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roducția și consumul de tutun </a:t>
            </a:r>
            <a:r>
              <a:rPr lang="ro-RO" sz="20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contribuie la </a:t>
            </a:r>
            <a:r>
              <a:rPr lang="ro-RO" sz="20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încălzirea globală</a:t>
            </a:r>
            <a:r>
              <a:rPr lang="ro-RO" sz="20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, eliberând anual în mediu 80 de milioane de tone de dioxid de carbon (CO2), echivalentul conducerii a 17 milioane de mașini pe benzină în fiecare an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[11]</a:t>
            </a:r>
            <a:r>
              <a:rPr lang="ro-RO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en-US" sz="20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265176" lvl="0" indent="-265176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endParaRPr lang="en-US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867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just">
              <a:buClr>
                <a:schemeClr val="accent1"/>
              </a:buClr>
              <a:buSzPct val="80000"/>
            </a:pPr>
            <a:r>
              <a:rPr lang="en-US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</a:t>
            </a:r>
            <a:r>
              <a:rPr lang="ro-RO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Tobacco farming. In: Tobacco Tactics [website]. Bath: University of Bath; 2020 </a:t>
            </a:r>
            <a:r>
              <a:rPr lang="en-U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o-RO" sz="900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https://tobaccotactics.org/wiki/tobacco-farming</a:t>
            </a:r>
            <a:endParaRPr lang="en-US" sz="9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65176" lvl="0" indent="-265176" algn="just">
              <a:buClr>
                <a:schemeClr val="accent1"/>
              </a:buClr>
              <a:buSzPct val="80000"/>
            </a:pPr>
            <a:r>
              <a:rPr lang="ro-RO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0. </a:t>
            </a:r>
            <a:r>
              <a:rPr lang="ro-RO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Lecours N, Almeida GEG, Abdallah JM, Novotny TE et al. Environmental health impacts of tobacco farming: a review of the literature. Tob Control. 2012;21(2).</a:t>
            </a:r>
            <a:endParaRPr lang="en-US" sz="9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65176" lvl="0" indent="-265176" algn="just">
              <a:buClr>
                <a:schemeClr val="accent1"/>
              </a:buClr>
              <a:buSzPct val="80000"/>
            </a:pPr>
            <a:r>
              <a:rPr lang="ro-RO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en-U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Zafeiridou</a:t>
            </a:r>
            <a:r>
              <a:rPr lang="en-U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M, Hopkinson NS, </a:t>
            </a:r>
            <a:r>
              <a:rPr lang="en-U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Voulvoulis</a:t>
            </a:r>
            <a:r>
              <a:rPr lang="en-U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N. Cigarette smoking: an assessment of tobacco’s global environmental footprint across its entire supply chain. Environ </a:t>
            </a:r>
            <a:r>
              <a:rPr lang="en-U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Sci</a:t>
            </a:r>
            <a:r>
              <a:rPr lang="en-U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Technol. 2018;52(15):8087–94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" y="460161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indent="-55563" algn="ctr">
              <a:spcBef>
                <a:spcPts val="1200"/>
              </a:spcBef>
              <a:buClr>
                <a:schemeClr val="accent1"/>
              </a:buClr>
              <a:buSzPct val="80000"/>
            </a:pPr>
            <a:r>
              <a:rPr lang="ro-RO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Tutunul dăunează sănătății în mod indirect prin impactul negativ asupra mediului care are loc în diferite etape, inclusiv în cultivare, fabricare, distribuție, utilizare și eliminarea deșeurilor rezultate</a:t>
            </a:r>
            <a:r>
              <a:rPr lang="en-US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7170" name="AutoShape 2" descr="Costul țigărilor asupra sănătății mediului - Green Re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Costul țigărilor asupra sănătății mediului - Green Re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5889</TotalTime>
  <Words>1843</Words>
  <Application>Microsoft Office PowerPoint</Application>
  <PresentationFormat>On-screen Show (4:3)</PresentationFormat>
  <Paragraphs>167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PS</cp:lastModifiedBy>
  <cp:revision>602</cp:revision>
  <cp:lastPrinted>2021-10-04T17:43:16Z</cp:lastPrinted>
  <dcterms:created xsi:type="dcterms:W3CDTF">2018-09-17T08:35:46Z</dcterms:created>
  <dcterms:modified xsi:type="dcterms:W3CDTF">2022-10-28T07:46:35Z</dcterms:modified>
</cp:coreProperties>
</file>